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B4F-BE99-4D83-9E1A-A9EC20D1AD2F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BD66-2ADF-4000-8E47-D70A9B5F3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579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5610225" y="0"/>
            <a:ext cx="26988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34" descr="template graphic_090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1295400"/>
            <a:ext cx="4322763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New_DOE_Logo_Color_04280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38875"/>
            <a:ext cx="17430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ORNL_managed by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6202363"/>
            <a:ext cx="3505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itle Placeholder 1"/>
          <p:cNvSpPr>
            <a:spLocks noGrp="1"/>
          </p:cNvSpPr>
          <p:nvPr>
            <p:ph type="ctrTitle"/>
          </p:nvPr>
        </p:nvSpPr>
        <p:spPr>
          <a:xfrm>
            <a:off x="114300" y="835025"/>
            <a:ext cx="5219700" cy="869950"/>
          </a:xfrm>
        </p:spPr>
        <p:txBody>
          <a:bodyPr/>
          <a:lstStyle>
            <a:lvl1pPr>
              <a:defRPr>
                <a:latin typeface="Arial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7" name="Text Placeholder 2"/>
          <p:cNvSpPr>
            <a:spLocks noGrp="1"/>
          </p:cNvSpPr>
          <p:nvPr>
            <p:ph type="subTitle" idx="1"/>
          </p:nvPr>
        </p:nvSpPr>
        <p:spPr>
          <a:xfrm>
            <a:off x="114300" y="2387600"/>
            <a:ext cx="4305300" cy="860425"/>
          </a:xfrm>
        </p:spPr>
        <p:txBody>
          <a:bodyPr/>
          <a:lstStyle>
            <a:lvl1pPr marL="0" indent="0">
              <a:buFont typeface="Arial" charset="0"/>
              <a:buNone/>
              <a:defRPr>
                <a:latin typeface="Arial Narrow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946761042"/>
      </p:ext>
    </p:extLst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 flipH="1">
            <a:off x="228600" y="6405563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7303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/>
            </a:pPr>
            <a:fld id="{A485537F-0283-41E9-9675-D31CCC4036EA}" type="slidenum"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pPr defTabSz="17303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tabLst>
                  <a:tab pos="230188" algn="l"/>
                </a:tabLst>
                <a:defRPr/>
              </a:pPr>
              <a:t>‹#›</a:t>
            </a:fld>
            <a:r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	Managed by UT-Battelle</a:t>
            </a:r>
            <a:br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	for the U.S. Department of Energy</a:t>
            </a:r>
          </a:p>
        </p:txBody>
      </p:sp>
      <p:pic>
        <p:nvPicPr>
          <p:cNvPr id="5" name="Content Placeholder 10" descr="ORNL emboss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16650"/>
            <a:ext cx="89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5064222" cy="48474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670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0" y="1354138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1650" y="1354138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7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1125" y="177800"/>
            <a:ext cx="82296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125" y="1344613"/>
            <a:ext cx="8229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6755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kern="1200">
          <a:solidFill>
            <a:srgbClr val="006C3A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  <a:ea typeface="ＭＳ Ｐゴシック" pitchFamily="34" charset="-128"/>
          <a:cs typeface="ＭＳ Ｐゴシック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  <a:ea typeface="ＭＳ Ｐゴシック" pitchFamily="34" charset="-128"/>
          <a:cs typeface="ＭＳ Ｐゴシック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  <a:ea typeface="ＭＳ Ｐゴシック" pitchFamily="34" charset="-128"/>
          <a:cs typeface="ＭＳ Ｐゴシック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  <a:ea typeface="ＭＳ Ｐゴシック" pitchFamily="34" charset="-128"/>
          <a:cs typeface="ＭＳ Ｐゴシック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006C3A"/>
        </a:buClr>
        <a:buFont typeface="Arial" charset="0"/>
        <a:buChar char="•"/>
        <a:defRPr sz="2800" b="1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625475" indent="-2794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006C3A"/>
        </a:buClr>
        <a:buFont typeface="Arial" charset="0"/>
        <a:buChar char="–"/>
        <a:defRPr sz="2400" b="1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914400" indent="-2301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6C3A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144588" indent="-17303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6C3A"/>
        </a:buClr>
        <a:buFont typeface="Arial" charset="0"/>
        <a:buChar char="–"/>
        <a:defRPr b="1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1482725" indent="-2222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6C3A"/>
        </a:buClr>
        <a:buFont typeface="Arial" charset="0"/>
        <a:buChar char="»"/>
        <a:defRPr b="1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b1@or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b1@ornl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3243263" y="6523038"/>
            <a:ext cx="646112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63538" y="1600200"/>
            <a:ext cx="50196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Reductive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precipitation 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of uranium (U) by in situ microbial reduction has been proposed as one of the effective means to immobilize U at DOE contaminated sites  </a:t>
            </a:r>
          </a:p>
          <a:p>
            <a:pPr fontAlgn="base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However, organic </a:t>
            </a:r>
            <a:r>
              <a:rPr lang="en-US" sz="1600" b="1" dirty="0" err="1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complexing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ligands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pose concerns on the long-term stability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and mobility of uranium 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because they can </a:t>
            </a:r>
            <a:r>
              <a:rPr lang="en-US" sz="1600" b="1" dirty="0" err="1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solubilize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U and U-bearing minerals</a:t>
            </a:r>
          </a:p>
          <a:p>
            <a:pPr fontAlgn="base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Font typeface="Wingdings" pitchFamily="2" charset="2"/>
              <a:buChar char="Ø"/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This study 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found that </a:t>
            </a:r>
            <a:r>
              <a:rPr lang="en-US" sz="1600" b="1" dirty="0" err="1" smtClean="0">
                <a:solidFill>
                  <a:srgbClr val="000000"/>
                </a:solidFill>
                <a:latin typeface="Calibri" pitchFamily="34" charset="0"/>
              </a:rPr>
              <a:t>ethylenediaminetetraacetate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 (EDTA) and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citrate 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enhance dissolution of U as well as iron and aluminum minerals and thus cause increased mobilization of U even under anaerobic conditions</a:t>
            </a:r>
            <a:endParaRPr lang="en-US" sz="1600" b="1" dirty="0" smtClean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  <a:p>
            <a:pPr fontAlgn="base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006C3A"/>
              </a:buClr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t>Complexing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t> organic ligands may 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t>thus present a challenge in maintaining the long-term stability of </a:t>
            </a:r>
            <a:r>
              <a:rPr lang="en-US" sz="1600" b="1" dirty="0" smtClean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t>U and should be considered in future design of remedial strategies at contaminated sites 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466724" y="5867400"/>
            <a:ext cx="5934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6C3A"/>
                </a:solidFill>
                <a:latin typeface="Calibri" pitchFamily="34" charset="0"/>
                <a:cs typeface="Calibri" pitchFamily="34" charset="0"/>
              </a:rPr>
              <a:t>Luo, W. and </a:t>
            </a:r>
            <a:r>
              <a:rPr lang="en-US" sz="1400" dirty="0" smtClean="0">
                <a:solidFill>
                  <a:srgbClr val="006C3A"/>
                </a:solidFill>
                <a:latin typeface="Calibri" pitchFamily="34" charset="0"/>
                <a:cs typeface="Calibri" pitchFamily="34" charset="0"/>
              </a:rPr>
              <a:t>Gu, </a:t>
            </a:r>
            <a:r>
              <a:rPr lang="en-US" sz="1400" dirty="0">
                <a:solidFill>
                  <a:srgbClr val="006C3A"/>
                </a:solidFill>
                <a:latin typeface="Calibri" pitchFamily="34" charset="0"/>
                <a:cs typeface="Calibri" pitchFamily="34" charset="0"/>
              </a:rPr>
              <a:t>B.  2011</a:t>
            </a:r>
            <a:r>
              <a:rPr lang="en-US" sz="1400" dirty="0" smtClean="0">
                <a:solidFill>
                  <a:srgbClr val="006C3A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400" dirty="0">
                <a:solidFill>
                  <a:srgbClr val="006C3A"/>
                </a:solidFill>
                <a:latin typeface="Calibri" pitchFamily="34" charset="0"/>
                <a:cs typeface="Calibri" pitchFamily="34" charset="0"/>
              </a:rPr>
              <a:t>Environ. Sci. Technol. 108, DOI: </a:t>
            </a:r>
            <a:r>
              <a:rPr lang="en-US" sz="1400" dirty="0" smtClean="0">
                <a:solidFill>
                  <a:srgbClr val="006C3A"/>
                </a:solidFill>
                <a:latin typeface="Calibri" pitchFamily="34" charset="0"/>
                <a:cs typeface="Calibri" pitchFamily="34" charset="0"/>
              </a:rPr>
              <a:t>10.1021/es103073u.</a:t>
            </a:r>
            <a:endParaRPr lang="en-US" sz="1400" dirty="0">
              <a:solidFill>
                <a:srgbClr val="006C3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30200" y="152400"/>
            <a:ext cx="8813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srgbClr val="006C3A"/>
                </a:solidFill>
                <a:latin typeface="Arial Black" pitchFamily="34" charset="0"/>
                <a:ea typeface="ＭＳ Ｐゴシック" pitchFamily="34" charset="-128"/>
                <a:cs typeface="Arial" charset="0"/>
              </a:rPr>
              <a:t>Organic ligands can Cause Uranium Dissolution and Mobilization even under Strong Reducing Conditions</a:t>
            </a:r>
            <a:r>
              <a:rPr lang="en-US" b="1" dirty="0">
                <a:solidFill>
                  <a:srgbClr val="006C3A"/>
                </a:solidFill>
                <a:latin typeface="Arial Black" pitchFamily="34" charset="0"/>
                <a:ea typeface="ＭＳ Ｐゴシック" pitchFamily="34" charset="-128"/>
                <a:cs typeface="Arial" charset="0"/>
              </a:rPr>
              <a:t/>
            </a:r>
            <a:br>
              <a:rPr lang="en-US" b="1" dirty="0">
                <a:solidFill>
                  <a:srgbClr val="006C3A"/>
                </a:solidFill>
                <a:latin typeface="Arial Black" pitchFamily="34" charset="0"/>
                <a:ea typeface="ＭＳ Ｐゴシック" pitchFamily="34" charset="-128"/>
                <a:cs typeface="Arial" charset="0"/>
              </a:rPr>
            </a:br>
            <a:r>
              <a:rPr lang="en-US" b="1" i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</a:rPr>
              <a:t>Contact: </a:t>
            </a:r>
            <a:r>
              <a:rPr lang="en-US" b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</a:rPr>
              <a:t>Baohua Gu,  865-574-7286 or </a:t>
            </a:r>
            <a:r>
              <a:rPr lang="en-US" b="1" i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gub1@ornl.gov</a:t>
            </a:r>
            <a:r>
              <a:rPr lang="en-US" b="1" i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endParaRPr lang="en-US" b="1" i="1" dirty="0">
              <a:solidFill>
                <a:srgbClr val="006C3A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673E"/>
                </a:solidFill>
                <a:latin typeface="Arial" charset="0"/>
                <a:cs typeface="Arial" charset="0"/>
              </a:rPr>
              <a:t>DOE/Office of Science/Biological &amp; Environmental Research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532582" y="1676400"/>
            <a:ext cx="3338982" cy="4152900"/>
            <a:chOff x="5532582" y="1600200"/>
            <a:chExt cx="3338982" cy="4152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582" y="1790700"/>
              <a:ext cx="3338982" cy="396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006029" y="1600200"/>
              <a:ext cx="230864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Increased dissolution/mobility </a:t>
              </a:r>
              <a:r>
                <a: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of </a:t>
              </a:r>
              <a:r>
                <a:rPr lang="en-US" sz="1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U</a:t>
              </a:r>
              <a:endParaRPr lang="en-US" sz="1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3639979"/>
              <a:ext cx="226536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Increased dissolution of Fe and Al</a:t>
              </a:r>
              <a:endParaRPr lang="en-US" sz="1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385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04800" y="5791200"/>
            <a:ext cx="8529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Luo, W. and Gu, B. 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2011. 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Dissolution of uranium-bearing minerals and mobilization of uranium by organic ligands in a biologically reduced sediment. </a:t>
            </a:r>
            <a:r>
              <a:rPr lang="en-US" sz="1400" i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Environ. Sci. Technol.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108,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(in press) DOI: 10.1021/es103073u.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30200" y="152400"/>
            <a:ext cx="8813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 smtClean="0">
                <a:solidFill>
                  <a:srgbClr val="006C3A"/>
                </a:solidFill>
                <a:latin typeface="Arial Black" pitchFamily="34" charset="0"/>
                <a:ea typeface="ＭＳ Ｐゴシック" pitchFamily="34" charset="-128"/>
                <a:cs typeface="Arial" charset="0"/>
              </a:rPr>
              <a:t>Organic ligands can Cause Uranium Dissolution and Mobilization even under Strong Reducing Conditions</a:t>
            </a:r>
            <a:r>
              <a:rPr lang="en-US" b="1" dirty="0">
                <a:solidFill>
                  <a:srgbClr val="006C3A"/>
                </a:solidFill>
                <a:latin typeface="Arial Black" pitchFamily="34" charset="0"/>
                <a:ea typeface="ＭＳ Ｐゴシック" pitchFamily="34" charset="-128"/>
                <a:cs typeface="Arial" charset="0"/>
              </a:rPr>
              <a:t/>
            </a:r>
            <a:br>
              <a:rPr lang="en-US" b="1" dirty="0">
                <a:solidFill>
                  <a:srgbClr val="006C3A"/>
                </a:solidFill>
                <a:latin typeface="Arial Black" pitchFamily="34" charset="0"/>
                <a:ea typeface="ＭＳ Ｐゴシック" pitchFamily="34" charset="-128"/>
                <a:cs typeface="Arial" charset="0"/>
              </a:rPr>
            </a:br>
            <a:r>
              <a:rPr lang="en-US" b="1" i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</a:rPr>
              <a:t>Contact: </a:t>
            </a:r>
            <a:r>
              <a:rPr lang="en-US" b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</a:rPr>
              <a:t>Baohua Gu,  865-574-7286 or </a:t>
            </a:r>
            <a:r>
              <a:rPr lang="en-US" b="1" i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gub1@ornl.gov</a:t>
            </a:r>
            <a:r>
              <a:rPr lang="en-US" b="1" i="1" dirty="0">
                <a:solidFill>
                  <a:srgbClr val="006C3A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endParaRPr lang="en-US" b="1" i="1" dirty="0">
              <a:solidFill>
                <a:srgbClr val="006C3A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673E"/>
                </a:solidFill>
                <a:latin typeface="Arial" charset="0"/>
                <a:cs typeface="Arial" charset="0"/>
              </a:rPr>
              <a:t>DOE/Office of Science/Biological &amp; Environmental Research 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04800" y="1513106"/>
            <a:ext cx="8458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</a:rPr>
              <a:t>The stability and mobility of uranium (U) is a concern following its reductive precipitation or immobilization by techniques such as bioremediation at contaminated sites. In this study, the influences of </a:t>
            </a:r>
            <a:r>
              <a:rPr lang="en-US" sz="1600" b="1" dirty="0" err="1">
                <a:solidFill>
                  <a:prstClr val="black"/>
                </a:solidFill>
              </a:rPr>
              <a:t>complexing</a:t>
            </a:r>
            <a:r>
              <a:rPr lang="en-US" sz="1600" b="1" dirty="0">
                <a:solidFill>
                  <a:prstClr val="black"/>
                </a:solidFill>
              </a:rPr>
              <a:t> organic ligands such as citrate and </a:t>
            </a:r>
            <a:r>
              <a:rPr lang="en-US" sz="1600" b="1" dirty="0" err="1">
                <a:solidFill>
                  <a:prstClr val="black"/>
                </a:solidFill>
              </a:rPr>
              <a:t>ethylenediaminetetraacetate</a:t>
            </a:r>
            <a:r>
              <a:rPr lang="en-US" sz="1600" b="1" dirty="0">
                <a:solidFill>
                  <a:prstClr val="black"/>
                </a:solidFill>
              </a:rPr>
              <a:t> (EDTA) on the mobilization of U were investigated in both batch and column flow systems using a contaminated and </a:t>
            </a:r>
            <a:r>
              <a:rPr lang="en-US" sz="1600" b="1" dirty="0" err="1">
                <a:solidFill>
                  <a:prstClr val="black"/>
                </a:solidFill>
              </a:rPr>
              <a:t>bioreduced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sediment from the Integrated Field Research Challenge (IFRC) site in Oak Ridge, TN. Results </a:t>
            </a:r>
            <a:r>
              <a:rPr lang="en-US" sz="1600" b="1" dirty="0">
                <a:solidFill>
                  <a:prstClr val="black"/>
                </a:solidFill>
              </a:rPr>
              <a:t>indicate that both reduced U(IV) and oxidized U(VI) in the sediment can be effectively mobilized with the addition of EDTA or citrate under anaerobic conditions. The dissolution and mobilization of U appear to be correlated to the dissolution of iron (Fe)- or aluminum (Al)-bearing minerals, with EDTA being more effective </a:t>
            </a:r>
            <a:r>
              <a:rPr lang="en-US" sz="1600" b="1" dirty="0" smtClean="0">
                <a:solidFill>
                  <a:prstClr val="black"/>
                </a:solidFill>
              </a:rPr>
              <a:t>than </a:t>
            </a:r>
            <a:r>
              <a:rPr lang="en-US" sz="1600" b="1" dirty="0">
                <a:solidFill>
                  <a:prstClr val="black"/>
                </a:solidFill>
              </a:rPr>
              <a:t>citrate </a:t>
            </a:r>
            <a:r>
              <a:rPr lang="en-US" sz="1600" b="1" dirty="0" smtClean="0">
                <a:solidFill>
                  <a:prstClr val="black"/>
                </a:solidFill>
              </a:rPr>
              <a:t>in </a:t>
            </a:r>
            <a:r>
              <a:rPr lang="en-US" sz="1600" b="1" dirty="0">
                <a:solidFill>
                  <a:prstClr val="black"/>
                </a:solidFill>
              </a:rPr>
              <a:t>dissolving these minerals. The column flow experiments confirm that U, Fe, and Al can be mobilized by these ligands under anoxic conditions, although the cumulative amounts of U removal constituted ~0.1% of total U present in this sediment following a limited period of leaching. This study concludes that the presence of </a:t>
            </a:r>
            <a:r>
              <a:rPr lang="en-US" sz="1600" b="1" dirty="0" err="1">
                <a:solidFill>
                  <a:prstClr val="black"/>
                </a:solidFill>
              </a:rPr>
              <a:t>complexing</a:t>
            </a:r>
            <a:r>
              <a:rPr lang="en-US" sz="1600" b="1" dirty="0">
                <a:solidFill>
                  <a:prstClr val="black"/>
                </a:solidFill>
              </a:rPr>
              <a:t> organic ligands may pose a long-term concern by slowly dissolving U-bearing minerals and mobilizing U even under a strict anaerobic environment.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594218"/>
      </p:ext>
    </p:extLst>
  </p:cSld>
  <p:clrMapOvr>
    <a:masterClrMapping/>
  </p:clrMapOvr>
</p:sld>
</file>

<file path=ppt/theme/theme1.xml><?xml version="1.0" encoding="utf-8"?>
<a:theme xmlns:a="http://schemas.openxmlformats.org/drawingml/2006/main" name="2_ORNL default 0812">
  <a:themeElements>
    <a:clrScheme name="ORNL 0812 new">
      <a:dk1>
        <a:sysClr val="windowText" lastClr="000000"/>
      </a:dk1>
      <a:lt1>
        <a:sysClr val="window" lastClr="FFFFFF"/>
      </a:lt1>
      <a:dk2>
        <a:srgbClr val="006C3A"/>
      </a:dk2>
      <a:lt2>
        <a:srgbClr val="FFFFFF"/>
      </a:lt2>
      <a:accent1>
        <a:srgbClr val="4F81BD"/>
      </a:accent1>
      <a:accent2>
        <a:srgbClr val="C0504D"/>
      </a:accent2>
      <a:accent3>
        <a:srgbClr val="00B274"/>
      </a:accent3>
      <a:accent4>
        <a:srgbClr val="F79646"/>
      </a:accent4>
      <a:accent5>
        <a:srgbClr val="4BACC6"/>
      </a:accent5>
      <a:accent6>
        <a:srgbClr val="8064A2"/>
      </a:accent6>
      <a:hlink>
        <a:srgbClr val="1F497D"/>
      </a:hlink>
      <a:folHlink>
        <a:srgbClr val="006C3A"/>
      </a:folHlink>
    </a:clrScheme>
    <a:fontScheme name="2_ORNL default 0812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RNL default 0812 1">
        <a:dk1>
          <a:srgbClr val="000000"/>
        </a:dk1>
        <a:lt1>
          <a:srgbClr val="FFFFFF"/>
        </a:lt1>
        <a:dk2>
          <a:srgbClr val="006C3A"/>
        </a:dk2>
        <a:lt2>
          <a:srgbClr val="FFFFFF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1F497D"/>
        </a:hlink>
        <a:folHlink>
          <a:srgbClr val="006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NL default 0812 2">
        <a:dk1>
          <a:srgbClr val="000000"/>
        </a:dk1>
        <a:lt1>
          <a:srgbClr val="FFFFFF"/>
        </a:lt1>
        <a:dk2>
          <a:srgbClr val="006C3A"/>
        </a:dk2>
        <a:lt2>
          <a:srgbClr val="FFFFFF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B274"/>
        </a:hlink>
        <a:folHlink>
          <a:srgbClr val="F796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439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2_ORNL default 0812</vt:lpstr>
      <vt:lpstr>Slide 1</vt:lpstr>
      <vt:lpstr>Slide 2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b26</dc:creator>
  <cp:lastModifiedBy>Angela Jones</cp:lastModifiedBy>
  <cp:revision>10</cp:revision>
  <dcterms:created xsi:type="dcterms:W3CDTF">2011-03-17T22:14:02Z</dcterms:created>
  <dcterms:modified xsi:type="dcterms:W3CDTF">2011-07-22T14:40:24Z</dcterms:modified>
</cp:coreProperties>
</file>